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</p:sldMasterIdLst>
  <p:notesMasterIdLst>
    <p:notesMasterId r:id="rId23"/>
  </p:notesMasterIdLst>
  <p:sldIdLst>
    <p:sldId id="256" r:id="rId2"/>
    <p:sldId id="521" r:id="rId3"/>
    <p:sldId id="522" r:id="rId4"/>
    <p:sldId id="523" r:id="rId5"/>
    <p:sldId id="524" r:id="rId6"/>
    <p:sldId id="525" r:id="rId7"/>
    <p:sldId id="526" r:id="rId8"/>
    <p:sldId id="527" r:id="rId9"/>
    <p:sldId id="528" r:id="rId10"/>
    <p:sldId id="531" r:id="rId11"/>
    <p:sldId id="534" r:id="rId12"/>
    <p:sldId id="529" r:id="rId13"/>
    <p:sldId id="530" r:id="rId14"/>
    <p:sldId id="532" r:id="rId15"/>
    <p:sldId id="535" r:id="rId16"/>
    <p:sldId id="536" r:id="rId17"/>
    <p:sldId id="537" r:id="rId18"/>
    <p:sldId id="538" r:id="rId19"/>
    <p:sldId id="539" r:id="rId20"/>
    <p:sldId id="540" r:id="rId21"/>
    <p:sldId id="480" r:id="rId22"/>
  </p:sldIdLst>
  <p:sldSz cx="10688638" cy="7562850"/>
  <p:notesSz cx="6858000" cy="9144000"/>
  <p:defaultTextStyle>
    <a:defPPr>
      <a:defRPr lang="en-US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1E1E"/>
    <a:srgbClr val="494F60"/>
    <a:srgbClr val="C0C0C0"/>
    <a:srgbClr val="383D4B"/>
    <a:srgbClr val="717375"/>
    <a:srgbClr val="B61430"/>
    <a:srgbClr val="F1903A"/>
    <a:srgbClr val="494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1368" y="58"/>
      </p:cViewPr>
      <p:guideLst>
        <p:guide orient="horz" pos="2382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B29ED-E64B-4F9C-9F1C-6B43EF774E4D}" type="datetimeFigureOut">
              <a:rPr lang="pt-PT" smtClean="0"/>
              <a:t>05/05/2023</a:t>
            </a:fld>
            <a:endParaRPr lang="pt-PT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8E7D6-DD16-43E3-B115-2AD82A56797F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20907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36391445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2225716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32076382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33064054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8081460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17659390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12477136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24201999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40310173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24190905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>
            <a:extLst>
              <a:ext uri="{FF2B5EF4-FFF2-40B4-BE49-F238E27FC236}">
                <a16:creationId xmlns:a16="http://schemas.microsoft.com/office/drawing/2014/main" id="{98C76B2E-00AC-4149-9B65-53BB7184274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>
            <a:extLst>
              <a:ext uri="{FF2B5EF4-FFF2-40B4-BE49-F238E27FC236}">
                <a16:creationId xmlns:a16="http://schemas.microsoft.com/office/drawing/2014/main" id="{056FAA4A-D046-47DC-B8EC-E44F59BAD50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6E221CC8-2ABE-47BE-9F50-5563528D87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1626257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870845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526316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71448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2011534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1040537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3902627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6507992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1368698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48" y="2349386"/>
            <a:ext cx="9085342" cy="1621111"/>
          </a:xfrm>
        </p:spPr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296" y="4285615"/>
            <a:ext cx="7482047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5/5/2023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6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5/5/2023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507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59363" y="334377"/>
            <a:ext cx="2809479" cy="7116431"/>
          </a:xfrm>
        </p:spPr>
        <p:txBody>
          <a:bodyPr vert="eaVert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5361" y="334377"/>
            <a:ext cx="8255859" cy="7116431"/>
          </a:xfr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5/5/2023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129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5/5/2023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263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329" y="4859832"/>
            <a:ext cx="9085342" cy="1502066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329" y="3205459"/>
            <a:ext cx="9085342" cy="165437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5/5/2023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676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5361" y="1946734"/>
            <a:ext cx="5531741" cy="550407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5245" y="1946734"/>
            <a:ext cx="5533597" cy="550407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5/5/2023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334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692889"/>
            <a:ext cx="4722671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432" y="2398404"/>
            <a:ext cx="4722671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680" y="1692889"/>
            <a:ext cx="4724526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680" y="2398404"/>
            <a:ext cx="4724526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5/5/2023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69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5/5/2023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59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5/5/2023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22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3" y="301113"/>
            <a:ext cx="3516488" cy="128148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60" y="301114"/>
            <a:ext cx="5975246" cy="645468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433" y="1582597"/>
            <a:ext cx="3516488" cy="5173200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5/5/2023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94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048" y="5293995"/>
            <a:ext cx="6413183" cy="62498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048" y="675755"/>
            <a:ext cx="6413183" cy="4537710"/>
          </a:xfrm>
        </p:spPr>
        <p:txBody>
          <a:bodyPr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048" y="5918981"/>
            <a:ext cx="6413183" cy="887584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5/5/2023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761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764666"/>
            <a:ext cx="9619774" cy="4991131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23DE3-B8DE-A642-BDFD-7866F1501164}" type="datetimeFigureOut">
              <a:rPr lang="en-US" smtClean="0"/>
              <a:pPr/>
              <a:t>5/5/2023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362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PT/AUTO/?uri=celex:32001L0042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PT/AUTO/?uri=celex:32011L0092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494" y="6565016"/>
            <a:ext cx="762000" cy="5969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1521" y="6688777"/>
            <a:ext cx="1447800" cy="342900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1060833" y="2806348"/>
            <a:ext cx="45571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7167" y="1572491"/>
            <a:ext cx="8672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altLang="pt-PT" sz="2400" b="1" dirty="0">
                <a:solidFill>
                  <a:srgbClr val="494F60"/>
                </a:solidFill>
              </a:rPr>
              <a:t>Direito Internacional do Ambiente e da Energia</a:t>
            </a:r>
            <a:endParaRPr lang="en-US" sz="2400" b="1" dirty="0">
              <a:solidFill>
                <a:srgbClr val="494F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96088" y="3633992"/>
            <a:ext cx="86681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pt-PT" altLang="pt-PT" sz="2200" dirty="0">
                <a:solidFill>
                  <a:srgbClr val="494F60"/>
                </a:solidFill>
              </a:rPr>
              <a:t>Licenciatura em Engenharia da Energia e Ambiente – </a:t>
            </a:r>
            <a:r>
              <a:rPr lang="pt-PT" altLang="pt-PT" sz="2200">
                <a:solidFill>
                  <a:srgbClr val="494F60"/>
                </a:solidFill>
              </a:rPr>
              <a:t>Aula 8</a:t>
            </a:r>
            <a:endParaRPr lang="en-US" altLang="pt-PT" sz="2200" dirty="0">
              <a:solidFill>
                <a:srgbClr val="494F60"/>
              </a:solidFill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C67C6BDD-AB5A-482B-97BC-889C70B2F8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6303" y="6563802"/>
            <a:ext cx="1362075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667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19665" y="1187811"/>
            <a:ext cx="9815181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361950" lvl="1" algn="just"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Âmbito de aplicação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1. Sistema de listas 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Espoo tem anexo I – esses projetos estão abrangidos; 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Diretiva AIA tem 2 anexos:</a:t>
            </a:r>
          </a:p>
          <a:p>
            <a:pPr marL="1862023" lvl="3" indent="-457200" algn="just">
              <a:buFont typeface="Wingdings" panose="05000000000000000000" pitchFamily="2" charset="2"/>
              <a:buChar char="§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Anexo I: AIA obrigatória: todos os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projectos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enumerados são considerados como tendo efeitos significativos no ambiente e exigem uma AIA (ex., linhas ferroviárias de longa distância, autoestradas e vias rápidas, aeroportos com uma pista básica de comprimento =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2100m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);</a:t>
            </a:r>
          </a:p>
          <a:p>
            <a:pPr marL="1862023" lvl="3" indent="-457200" algn="just">
              <a:buFont typeface="Wingdings" panose="05000000000000000000" pitchFamily="2" charset="2"/>
              <a:buChar char="§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Anexo II: Discrição dos EM (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screening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): para os projetos enumerados, as autoridades nacionais têm de decidir se é necessária uma AIA com base em limiares/critérios ou numa análise caso a caso (critérios estabelecidos no Anexo III). (ex. projetos de desenvolvimento urbano)</a:t>
            </a:r>
            <a:endParaRPr lang="en-US" sz="2600" b="1" dirty="0">
              <a:solidFill>
                <a:srgbClr val="494F60"/>
              </a:solidFill>
              <a:cs typeface="Arial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271" name="Picture 9" descr="logo-ICJP-CIDP.png">
            <a:extLst>
              <a:ext uri="{FF2B5EF4-FFF2-40B4-BE49-F238E27FC236}">
                <a16:creationId xmlns:a16="http://schemas.microsoft.com/office/drawing/2014/main" id="{6EB2EF7D-2106-4AE7-8BC9-F936B34D46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0" y="374650"/>
            <a:ext cx="32448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A prevenção, a precaução e a avaliação de impactes ambientais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9506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351574" y="1490861"/>
            <a:ext cx="9815181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2. Outras atividades, quando… 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Espoo: “A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actividade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é suscetível de causar um impacto transfronteiriço adverso significativo”. (critérios Anexo III)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Diretiva AIA: “projetos suscetíveis de produzirem efeitos significativos no ambiente” (critérios Anexo III)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‘Impacto’ significa qualquer efeito causado por uma atividade proposta no ambiente, incluindo a saúde e segurança humanas, flora, fauna, solo, ar, água, clima, paisagem e monumentos históricos, ou outras estruturas físicas ou a interação entre estes fatores; inclui também efeitos no património cultural ou condições socioeconómicas resultantes de alternâncias com esses fatores'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271" name="Picture 9" descr="logo-ICJP-CIDP.png">
            <a:extLst>
              <a:ext uri="{FF2B5EF4-FFF2-40B4-BE49-F238E27FC236}">
                <a16:creationId xmlns:a16="http://schemas.microsoft.com/office/drawing/2014/main" id="{6EB2EF7D-2106-4AE7-8BC9-F936B34D46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0" y="374650"/>
            <a:ext cx="32448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A prevenção, a precaução e a avaliação de impactes ambientais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452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19665" y="1187811"/>
            <a:ext cx="9815181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361950" lvl="1" algn="just"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O processo AIA funciona do seguinte modo:</a:t>
            </a:r>
          </a:p>
          <a:p>
            <a:pPr marL="361950" lvl="1" algn="just"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 autoridade competente nacional (em PT, a APA ou as CCDR) deve definir se o projeto está sujeito a AIA (</a:t>
            </a:r>
            <a:r>
              <a:rPr lang="pt-PT" sz="2600" b="1" i="1" dirty="0" err="1">
                <a:solidFill>
                  <a:srgbClr val="494F60"/>
                </a:solidFill>
                <a:cs typeface="Arial" charset="0"/>
              </a:rPr>
              <a:t>screening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)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O autor do projeto pode requerer que a autoridade competente especifique o que deverá ser abrangido pela informação da AIA a ser fornecida (fase de delimitação do âmbito [</a:t>
            </a:r>
            <a:r>
              <a:rPr lang="pt-PT" sz="2600" b="1" i="1" dirty="0" err="1">
                <a:solidFill>
                  <a:srgbClr val="494F60"/>
                </a:solidFill>
                <a:cs typeface="Arial" charset="0"/>
              </a:rPr>
              <a:t>scoping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]);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O dono da obra deve fornecer informação sobre o impacto ambiental (na forma de um Estudo de Impacto Ambiental [EIA] elaborado de acordo com o Anexo IV da diretiva);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As autoridades ambientais e o público, bem como as autoridades locais e regionais (assim como quaisquer EM da UE afetados) devem ser informados e consultados;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271" name="Picture 9" descr="logo-ICJP-CIDP.png">
            <a:extLst>
              <a:ext uri="{FF2B5EF4-FFF2-40B4-BE49-F238E27FC236}">
                <a16:creationId xmlns:a16="http://schemas.microsoft.com/office/drawing/2014/main" id="{6EB2EF7D-2106-4AE7-8BC9-F936B34D46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0" y="374650"/>
            <a:ext cx="32448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A prevenção, a precaução e a avaliação de impactes ambientais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3994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19665" y="1187811"/>
            <a:ext cx="9815181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Consultas públicas: uma característica-chave do processo da AIA. 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Para participação efetiva do público, o EIA e outras informações devem ser disponibilizados o mais rapidamente possível, de forma acessível e compreensível. 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Via eletrónica, através de anúncios públicos, da afixação de cartazes ou em jornais locais.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Prazo razoável para a consulta: 30 dias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Ter em consideração os resultados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 autoridade competente decide num prazo razoável se aprova ou não um projeto, tendo em consideração o EIA, a sua avaliação e os resultados das consultas: a decisão inclui uma conclusão razoável sobre os efeitos significativos do projeto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271" name="Picture 9" descr="logo-ICJP-CIDP.png">
            <a:extLst>
              <a:ext uri="{FF2B5EF4-FFF2-40B4-BE49-F238E27FC236}">
                <a16:creationId xmlns:a16="http://schemas.microsoft.com/office/drawing/2014/main" id="{6EB2EF7D-2106-4AE7-8BC9-F936B34D46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0" y="374650"/>
            <a:ext cx="32448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A prevenção, a precaução e a avaliação de impactes ambientais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49621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19665" y="1187811"/>
            <a:ext cx="9815181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As autoridades têm de disponibilizar ao público, bem como a organismos ambientais, locais e regionais, o conteúdo de uma decisão positiva, incluindo 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principais razões da sua aprovação 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condições ambientais apensas à decisão, 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uma descrição das principais características do projeto 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medidas previstas para evitar, prevenir ou reduzir e, se possível, compensar os efeitos negativos significativos no ambiente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se adequado, as medidas de monitorização.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Têm de fundamentar decisão negativa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O público interessado pode impugnar esta decisão junto dos tribunais.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Pós Monitorização </a:t>
            </a:r>
            <a:endParaRPr lang="en-US" sz="2600" b="1" dirty="0">
              <a:solidFill>
                <a:srgbClr val="494F60"/>
              </a:solidFill>
              <a:cs typeface="Arial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271" name="Picture 9" descr="logo-ICJP-CIDP.png">
            <a:extLst>
              <a:ext uri="{FF2B5EF4-FFF2-40B4-BE49-F238E27FC236}">
                <a16:creationId xmlns:a16="http://schemas.microsoft.com/office/drawing/2014/main" id="{6EB2EF7D-2106-4AE7-8BC9-F936B34D46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0" y="374650"/>
            <a:ext cx="32448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A prevenção, a precaução e a avaliação de impactes ambientais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20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19665" y="1187811"/>
            <a:ext cx="9815181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361950" lvl="1" algn="just"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Avaliação Ambiental Estratégica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Em 2003, foi adotado em Kiev o Protocolo sobre Avaliação Ambiental Estratégica (à Convenção de Espoo).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Avaliação ambiental para planos e programas quando estes possam ter efeitos ambientais significativos, incluindo sobre a saúde.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O Protocolo à Convenção de Espoo contém elementos bastante precisos para a realização da AAE, mesmo que algumas disposições (ex., a disposição relativa a políticas e legislação públicas) seja apenas soft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law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.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UE: </a:t>
            </a:r>
            <a:r>
              <a:rPr lang="pt-PT" sz="2600" dirty="0">
                <a:hlinkClick r:id="rId3"/>
              </a:rPr>
              <a:t>Diretiva 2001/42/CE — Diretiva Avaliação Ambiental Estratégica (AAE)</a:t>
            </a:r>
            <a:r>
              <a:rPr lang="pt-PT" sz="2600" dirty="0"/>
              <a:t> - 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um elevado nível de proteção ambiental e que são tidas em conta considerações ambientais aquando da preparação, aprovação e execução dos planos e programas. </a:t>
            </a:r>
            <a:endParaRPr lang="en-US" sz="2600" b="1" dirty="0">
              <a:solidFill>
                <a:srgbClr val="494F60"/>
              </a:solidFill>
              <a:cs typeface="Arial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271" name="Picture 9" descr="logo-ICJP-CIDP.png">
            <a:extLst>
              <a:ext uri="{FF2B5EF4-FFF2-40B4-BE49-F238E27FC236}">
                <a16:creationId xmlns:a16="http://schemas.microsoft.com/office/drawing/2014/main" id="{6EB2EF7D-2106-4AE7-8BC9-F936B34D46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0" y="374650"/>
            <a:ext cx="32448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A prevenção, a precaução e a avaliação de impactes ambientais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9897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19665" y="1187811"/>
            <a:ext cx="9815181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361950" lvl="1" algn="just"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Aplica-se a planos e programas públicos preparados e/ou aprovados por uma autoridade competente que: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Preparados para setores específicos (agricultura, silvicultura, pescas, energia, indústria, transportes, gestão de resíduos, gestão das águas, telecomunicações, turismo, ordenamento urbano e rural e utilização dos solos) e que constituam enquadramento para a para a futura aprovação dos projetos ao abrigo da Diretiva Avaliação de Impacto Ambiental (AIA);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Em relação aos quais seja necessária uma avaliação de incidências ambientais nos termos da Diretiva «Habitats»;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Constituam enquadramento para a futura aprovação de projetos que não os que se encontram na Diretiva AIA e que os EM tenham identificado como suscetíveis de ter efeitos significativos no ambiente (lista e/ou caso a caso)</a:t>
            </a:r>
            <a:endParaRPr lang="en-US" sz="2600" b="1" dirty="0">
              <a:solidFill>
                <a:srgbClr val="494F60"/>
              </a:solidFill>
              <a:cs typeface="Arial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271" name="Picture 9" descr="logo-ICJP-CIDP.png">
            <a:extLst>
              <a:ext uri="{FF2B5EF4-FFF2-40B4-BE49-F238E27FC236}">
                <a16:creationId xmlns:a16="http://schemas.microsoft.com/office/drawing/2014/main" id="{6EB2EF7D-2106-4AE7-8BC9-F936B34D46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0" y="374650"/>
            <a:ext cx="32448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A prevenção, a precaução e a avaliação de impactes ambientais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76364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19665" y="1187811"/>
            <a:ext cx="9815181" cy="6340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361950" lvl="1" algn="just"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 Diretiva AAE define um procedimento e um conjunto de etapas a seguir para avaliar um plano ou programa ao qual seja aplicável.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Definição do âmbito de aplicação (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screening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);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Preparar um relatório ambiental que contenha os eventuais efeitos significativos no ambiente, a situação ambiental existente e as medidas previstas para prevenir, reduzir e eliminar quaisquer efeitos adversos significativos no ambiente;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O projeto de plano ou programa e o relatório ambiental devem ser facultados às autoridades responsáveis pelas questões ambientais e ao público para consultas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As autoridades e o público devem ter a possibilidade de apresentar as suas observações sobre o projeto de plano ou programa numa fase precoce e em tempo útil, antes de este ser aprovado ou submetido ao procedimento legislativo. </a:t>
            </a:r>
            <a:endParaRPr lang="en-US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endParaRPr lang="en-US" sz="2600" b="1" dirty="0">
              <a:solidFill>
                <a:srgbClr val="494F60"/>
              </a:solidFill>
              <a:cs typeface="Arial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271" name="Picture 9" descr="logo-ICJP-CIDP.png">
            <a:extLst>
              <a:ext uri="{FF2B5EF4-FFF2-40B4-BE49-F238E27FC236}">
                <a16:creationId xmlns:a16="http://schemas.microsoft.com/office/drawing/2014/main" id="{6EB2EF7D-2106-4AE7-8BC9-F936B34D46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0" y="374650"/>
            <a:ext cx="32448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A prevenção, a precaução e a avaliação de impactes ambientais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07772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19665" y="1187811"/>
            <a:ext cx="9815181" cy="6340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361950" lvl="1" algn="just"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Avaliação Ambiental Estratégica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Consultas transfronteiriças junto dos EM suscetíveis de serem afetados;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O relatório ambiental, as observações apresentadas pelas autoridades pertinentes e pelo público e os resultados de quaisquer consultas transfronteiriças devem ser tidos em consideração pela autoridade competente durante a elaboração do plano ou programa e antes da sua aprovação.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Aquando da aprovação de um plano ou programa, o EM deve informar todas as partes interessadas que foram consultadas e facultar-lhes: o plano ou programa aprovado, declaração resumindo a forma como as considerações ambientais foram integradas, o relatório de impacto ambiental, as consultas realizadas, fundamentos, medidas de controlo</a:t>
            </a:r>
          </a:p>
          <a:p>
            <a:pPr marL="361950" lvl="1" algn="just"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271" name="Picture 9" descr="logo-ICJP-CIDP.png">
            <a:extLst>
              <a:ext uri="{FF2B5EF4-FFF2-40B4-BE49-F238E27FC236}">
                <a16:creationId xmlns:a16="http://schemas.microsoft.com/office/drawing/2014/main" id="{6EB2EF7D-2106-4AE7-8BC9-F936B34D46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0" y="374650"/>
            <a:ext cx="32448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A prevenção, a precaução e a avaliação de impactes ambientais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9906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19665" y="1187811"/>
            <a:ext cx="9815181" cy="6340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361950" lvl="1" algn="just"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Avaliação Incidências Ambientais </a:t>
            </a:r>
          </a:p>
          <a:p>
            <a:pPr marL="361950" lvl="1" algn="just"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Avaliação de planos/projetos ou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actividades</a:t>
            </a: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Os planos ou projetos suscetíveis de afetar um sítio da rede Natura 2000 devem ser objeto de uma avaliação adequada.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Os EM da UE só devem autorizar esses planos ou projetos depois de se terem assegurado de que não afetarão a integridade dos sítios protegidos.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Na falta de opções alternativas, alguns projetos que terão um impacto negativo significativo podem ainda ser autorizados por razões imperativas de reconhecido interesse público (ou seja, razões sociais ou económicas).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Nesse caso, devem adotar medidas compensatórias para assegurar a coerência global da rede Natura 2000.</a:t>
            </a:r>
          </a:p>
          <a:p>
            <a:pPr marL="361950" lvl="1" algn="just"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271" name="Picture 9" descr="logo-ICJP-CIDP.png">
            <a:extLst>
              <a:ext uri="{FF2B5EF4-FFF2-40B4-BE49-F238E27FC236}">
                <a16:creationId xmlns:a16="http://schemas.microsoft.com/office/drawing/2014/main" id="{6EB2EF7D-2106-4AE7-8BC9-F936B34D46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0" y="374650"/>
            <a:ext cx="32448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A prevenção, a precaução e a avaliação de impactes ambientais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5316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55A2BB0-E2E1-4C3A-9565-C21D2FB8553E}"/>
              </a:ext>
            </a:extLst>
          </p:cNvPr>
          <p:cNvSpPr/>
          <p:nvPr/>
        </p:nvSpPr>
        <p:spPr>
          <a:xfrm>
            <a:off x="19050" y="3175"/>
            <a:ext cx="10691813" cy="7559675"/>
          </a:xfrm>
          <a:prstGeom prst="rect">
            <a:avLst/>
          </a:prstGeom>
          <a:solidFill>
            <a:srgbClr val="494F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99" name="TextBox 11">
            <a:extLst>
              <a:ext uri="{FF2B5EF4-FFF2-40B4-BE49-F238E27FC236}">
                <a16:creationId xmlns:a16="http://schemas.microsoft.com/office/drawing/2014/main" id="{2AE80011-A607-468D-A733-62D4173FA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263" y="1487488"/>
            <a:ext cx="9178925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742950" indent="-742950" algn="just" eaLnBrk="1" hangingPunct="1">
              <a:spcBef>
                <a:spcPct val="0"/>
              </a:spcBef>
              <a:buFontTx/>
              <a:buAutoNum type="arabicPeriod"/>
              <a:defRPr/>
            </a:pPr>
            <a:endParaRPr lang="pt-BR" altLang="pt-PT" b="1" dirty="0">
              <a:solidFill>
                <a:schemeClr val="bg1"/>
              </a:solidFill>
            </a:endParaRPr>
          </a:p>
          <a:p>
            <a:pPr marL="742950" indent="-742950" algn="just" eaLnBrk="1" hangingPunct="1">
              <a:spcBef>
                <a:spcPct val="0"/>
              </a:spcBef>
              <a:buFontTx/>
              <a:buAutoNum type="arabicPeriod"/>
              <a:defRPr/>
            </a:pPr>
            <a:endParaRPr lang="pt-BR" altLang="pt-PT" b="1" dirty="0">
              <a:solidFill>
                <a:schemeClr val="bg1"/>
              </a:solidFill>
            </a:endParaRPr>
          </a:p>
          <a:p>
            <a:pPr algn="just" defTabSz="521437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4400" b="1" dirty="0">
                <a:solidFill>
                  <a:schemeClr val="bg1"/>
                </a:solidFill>
              </a:rPr>
              <a:t>8. </a:t>
            </a:r>
            <a:r>
              <a:rPr lang="pt-PT" sz="4400" b="1" dirty="0">
                <a:solidFill>
                  <a:schemeClr val="bg1"/>
                </a:solidFill>
              </a:rPr>
              <a:t>A prevenção, a precaução e a avaliação de impactes ambientais</a:t>
            </a:r>
            <a:endParaRPr lang="pt-BR" sz="4400" b="1" dirty="0">
              <a:solidFill>
                <a:schemeClr val="bg1"/>
              </a:solidFill>
            </a:endParaRP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t-BR" altLang="pt-PT" sz="4400" b="1" dirty="0">
              <a:solidFill>
                <a:schemeClr val="bg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F06BCEA-CF2E-4A40-BCDD-574B43E12703}"/>
              </a:ext>
            </a:extLst>
          </p:cNvPr>
          <p:cNvCxnSpPr/>
          <p:nvPr/>
        </p:nvCxnSpPr>
        <p:spPr>
          <a:xfrm>
            <a:off x="1060450" y="2463800"/>
            <a:ext cx="455613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E06A822-0A4C-497A-B04C-A35FA32F966E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B81BC564-C1FF-4D3E-A9D8-329299A90B5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518A66C-ADC1-402B-9618-60A253AC17AA}"/>
              </a:ext>
            </a:extLst>
          </p:cNvPr>
          <p:cNvSpPr/>
          <p:nvPr/>
        </p:nvSpPr>
        <p:spPr>
          <a:xfrm>
            <a:off x="0" y="-133350"/>
            <a:ext cx="10688638" cy="13700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CE3A821-6781-494C-950A-0B8C692F00C3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30" name="TextBox 14">
            <a:extLst>
              <a:ext uri="{FF2B5EF4-FFF2-40B4-BE49-F238E27FC236}">
                <a16:creationId xmlns:a16="http://schemas.microsoft.com/office/drawing/2014/main" id="{A74061DC-8991-4F48-A6FD-C9B1D4094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6725" y="428625"/>
            <a:ext cx="4770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PT" sz="2800" dirty="0">
                <a:solidFill>
                  <a:srgbClr val="C0C0C0"/>
                </a:solidFill>
              </a:rPr>
              <a:t>Sumário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EE59A00-1E2E-4431-ACDA-107B1C5B5237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297499FD-689D-451A-8940-CC5FFF5E612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AF1D205-5C01-4856-9092-5F59035FCF93}" type="datetime1">
              <a:rPr lang="en-US"/>
              <a:pPr>
                <a:defRPr/>
              </a:pPr>
              <a:t>5/5/2023</a:t>
            </a:fld>
            <a:endParaRPr lang="en-US" dirty="0"/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4A2D4AF3-518F-4B49-9560-9D2F353EB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754" y="-21167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3889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19665" y="1187811"/>
            <a:ext cx="9815181" cy="6340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361950" lvl="1" algn="just"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É suscetível de causar impacto?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Não: OK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Sim: Avaliação de Incidências Ambientais (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AIncA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)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Sem impacto negativo: OK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Com impacto negativo: Há alternativas?</a:t>
            </a:r>
          </a:p>
          <a:p>
            <a:pPr marL="1862023" lvl="3" indent="-457200" algn="just">
              <a:buFont typeface="Wingdings" panose="05000000000000000000" pitchFamily="2" charset="2"/>
              <a:buChar char="§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Sim: não autorizado</a:t>
            </a:r>
          </a:p>
          <a:p>
            <a:pPr marL="1862023" lvl="3" indent="-457200" algn="just">
              <a:buFont typeface="Wingdings" panose="05000000000000000000" pitchFamily="2" charset="2"/>
              <a:buChar char="§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Não: há razões imperativas de reconhecido interesse público?</a:t>
            </a:r>
          </a:p>
          <a:p>
            <a:pPr marL="2383459" lvl="4" indent="-457200" algn="just">
              <a:buFont typeface="Wingdings" panose="05000000000000000000" pitchFamily="2" charset="2"/>
              <a:buChar char="Ø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Não: não autorizado</a:t>
            </a:r>
          </a:p>
          <a:p>
            <a:pPr marL="2383459" lvl="4" indent="-457200" algn="just">
              <a:buFont typeface="Wingdings" panose="05000000000000000000" pitchFamily="2" charset="2"/>
              <a:buChar char="Ø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Sim: há habitats ou espécies prioritários?</a:t>
            </a:r>
          </a:p>
          <a:p>
            <a:pPr marL="2904896" lvl="5" indent="-457200" algn="just">
              <a:buFont typeface="Wingdings" panose="05000000000000000000" pitchFamily="2" charset="2"/>
              <a:buChar char="q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Não: autorizado com medidas de compensação e notificação à Com</a:t>
            </a:r>
          </a:p>
          <a:p>
            <a:pPr marL="2904896" lvl="5" indent="-457200" algn="just">
              <a:buFont typeface="Wingdings" panose="05000000000000000000" pitchFamily="2" charset="2"/>
              <a:buChar char="q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Sim: Se saúde/segurança públicas/ambiente autorizado, com notificação à Com; Se não: só com autorização da Com. Sempre com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comp</a:t>
            </a:r>
            <a:r>
              <a:rPr lang="pt-PT" sz="2600" b="1">
                <a:solidFill>
                  <a:srgbClr val="494F60"/>
                </a:solidFill>
                <a:cs typeface="Arial" charset="0"/>
              </a:rPr>
              <a:t>.</a:t>
            </a:r>
            <a:endParaRPr lang="pt-PT" sz="2600" b="1" dirty="0">
              <a:solidFill>
                <a:srgbClr val="494F60"/>
              </a:solidFill>
              <a:cs typeface="Arial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271" name="Picture 9" descr="logo-ICJP-CIDP.png">
            <a:extLst>
              <a:ext uri="{FF2B5EF4-FFF2-40B4-BE49-F238E27FC236}">
                <a16:creationId xmlns:a16="http://schemas.microsoft.com/office/drawing/2014/main" id="{6EB2EF7D-2106-4AE7-8BC9-F936B34D46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0" y="374650"/>
            <a:ext cx="32448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A prevenção, a precaução e a avaliação de impactes ambientais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9140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0C9E4BB-B537-4D49-9F81-D73F1B4A8850}"/>
              </a:ext>
            </a:extLst>
          </p:cNvPr>
          <p:cNvSpPr/>
          <p:nvPr/>
        </p:nvSpPr>
        <p:spPr>
          <a:xfrm>
            <a:off x="0" y="3175"/>
            <a:ext cx="10691813" cy="7559675"/>
          </a:xfrm>
          <a:prstGeom prst="rect">
            <a:avLst/>
          </a:prstGeom>
          <a:solidFill>
            <a:srgbClr val="494F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8" tIns="45715" rIns="91428" bIns="45715"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2227" name="TextBox 11">
            <a:extLst>
              <a:ext uri="{FF2B5EF4-FFF2-40B4-BE49-F238E27FC236}">
                <a16:creationId xmlns:a16="http://schemas.microsoft.com/office/drawing/2014/main" id="{D4F40591-B16F-479B-B079-596B50F8A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263" y="2856845"/>
            <a:ext cx="9178925" cy="4062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PT" sz="46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4600" b="1" dirty="0">
                <a:solidFill>
                  <a:schemeClr val="bg1"/>
                </a:solidFill>
              </a:rPr>
              <a:t>Muito obrigado</a:t>
            </a:r>
            <a:r>
              <a:rPr lang="pt-BR" altLang="pt-PT" sz="4600" b="1" dirty="0">
                <a:solidFill>
                  <a:schemeClr val="bg1"/>
                </a:solidFill>
              </a:rPr>
              <a:t>!</a:t>
            </a:r>
            <a:endParaRPr lang="pt-BR" altLang="pt-PT" sz="32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PT" sz="2700" b="1" dirty="0">
              <a:solidFill>
                <a:schemeClr val="bg1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pt-BR" altLang="pt-PT" sz="2700" b="1" i="1" dirty="0">
              <a:solidFill>
                <a:schemeClr val="bg1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t-BR" altLang="pt-PT" sz="2700" b="1" i="1" dirty="0">
                <a:solidFill>
                  <a:schemeClr val="bg1"/>
                </a:solidFill>
              </a:rPr>
              <a:t>ruilanceiro@fd.ulisboa.pt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PT" sz="3200" b="1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t-BR" altLang="pt-PT" sz="2700" b="1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PT" sz="2600" b="1" dirty="0">
              <a:solidFill>
                <a:schemeClr val="bg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E4382E2-431E-4D57-9673-F68D880A5CE5}"/>
              </a:ext>
            </a:extLst>
          </p:cNvPr>
          <p:cNvCxnSpPr/>
          <p:nvPr/>
        </p:nvCxnSpPr>
        <p:spPr>
          <a:xfrm>
            <a:off x="1058863" y="2465388"/>
            <a:ext cx="0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8C7EA1C-7AC6-4AE9-8058-B1F72835E0F5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6F2101-1307-4265-BBBC-5AB9CDE9025D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8" tIns="45715" rIns="91428" bIns="45715"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B94B1CC-1BC9-4865-BE3F-343C2952F224}"/>
              </a:ext>
            </a:extLst>
          </p:cNvPr>
          <p:cNvSpPr/>
          <p:nvPr/>
        </p:nvSpPr>
        <p:spPr>
          <a:xfrm>
            <a:off x="0" y="0"/>
            <a:ext cx="10688638" cy="13319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8" tIns="45715" rIns="91428" bIns="45715"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2232" name="Picture 9" descr="logo-ICJP-CIDP.png">
            <a:extLst>
              <a:ext uri="{FF2B5EF4-FFF2-40B4-BE49-F238E27FC236}">
                <a16:creationId xmlns:a16="http://schemas.microsoft.com/office/drawing/2014/main" id="{CF6CD7A6-1602-4B93-BDD6-599C755250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63" y="374650"/>
            <a:ext cx="324643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CC1C9DB-AB6A-4924-9573-38576BF09041}"/>
              </a:ext>
            </a:extLst>
          </p:cNvPr>
          <p:cNvCxnSpPr/>
          <p:nvPr/>
        </p:nvCxnSpPr>
        <p:spPr>
          <a:xfrm>
            <a:off x="5367338" y="1058863"/>
            <a:ext cx="4768850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234" name="TextBox 14">
            <a:extLst>
              <a:ext uri="{FF2B5EF4-FFF2-40B4-BE49-F238E27FC236}">
                <a16:creationId xmlns:a16="http://schemas.microsoft.com/office/drawing/2014/main" id="{51A8DCB1-8535-4529-9BCF-FB678BA874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7338" y="531813"/>
            <a:ext cx="4768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PT" sz="2800" dirty="0">
                <a:solidFill>
                  <a:srgbClr val="C0C0C0"/>
                </a:solidFill>
              </a:rPr>
              <a:t>Muito obrigado!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0161AD0-BB8D-47CE-8F41-E3DABDAF874E}"/>
              </a:ext>
            </a:extLst>
          </p:cNvPr>
          <p:cNvCxnSpPr/>
          <p:nvPr/>
        </p:nvCxnSpPr>
        <p:spPr>
          <a:xfrm>
            <a:off x="1058863" y="7124700"/>
            <a:ext cx="1976437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1211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19666" y="1187811"/>
            <a:ext cx="9616522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Avaliação do impacto ambiental (AIA): o impacto de projetos (potencialmente) prejudiciais para o ambiente deve ser analisado antes da sua autorização, para que a decisão resulte da ponderação de todos os impactos de um projeto.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Um procedimento e uma técnica que permitem: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Identificar e analisar o impacto ambiental de um projeto. 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Propor medidas para mitigar os impactes adversos e/ou alternativas menos nocivas para o ambiente.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Permite a participação do público interessado.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Integrar considerações ambientais no processo de tomada de decisões relativas à autorização de um projeto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Fornecer aos decisores informações sobre as consequências ambientais das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actividades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propostas e das suas alternativas. </a:t>
            </a:r>
            <a:endParaRPr lang="en-US" sz="2600" b="1" dirty="0">
              <a:solidFill>
                <a:srgbClr val="494F60"/>
              </a:solidFill>
              <a:cs typeface="Arial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271" name="Picture 9" descr="logo-ICJP-CIDP.png">
            <a:extLst>
              <a:ext uri="{FF2B5EF4-FFF2-40B4-BE49-F238E27FC236}">
                <a16:creationId xmlns:a16="http://schemas.microsoft.com/office/drawing/2014/main" id="{6EB2EF7D-2106-4AE7-8BC9-F936B34D46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0" y="374650"/>
            <a:ext cx="32448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A prevenção, a precaução e a avaliação de impactes ambientais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8538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19665" y="1187811"/>
            <a:ext cx="9815181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Decorre do princípio da precaução: para evitar danos ambientais, é necessário conhecer os impactos de um projeto o mais cedo possível.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Consequência lógica das diferentes obrigações entre Estados vizinhos: obrigação dos Estados de informar e consultar Estados potencialmente afetados antes de realizar um projeto.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Dever de evitar o dano: Estados devem abster-se de empreender ou autorizar atividades que causem danos ao ambiente de outros Estados: AIA pode ser necessária para avaliar possíveis danos ambientais e faz parte da obrigação de diligência devida.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Participação do público: ligação aos princípios de acesso à informação sobre questões ambientais e participação do público em questões ambientais.</a:t>
            </a:r>
            <a:endParaRPr lang="en-US" sz="2600" b="1" dirty="0">
              <a:solidFill>
                <a:srgbClr val="494F60"/>
              </a:solidFill>
              <a:cs typeface="Arial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271" name="Picture 9" descr="logo-ICJP-CIDP.png">
            <a:extLst>
              <a:ext uri="{FF2B5EF4-FFF2-40B4-BE49-F238E27FC236}">
                <a16:creationId xmlns:a16="http://schemas.microsoft.com/office/drawing/2014/main" id="{6EB2EF7D-2106-4AE7-8BC9-F936B34D46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0" y="374650"/>
            <a:ext cx="32448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A prevenção, a precaução e a avaliação de impactes ambientais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560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636623" y="1921457"/>
            <a:ext cx="9815181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361950" lvl="1" algn="just"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Diferentes:</a:t>
            </a:r>
          </a:p>
          <a:p>
            <a:pPr marL="361950" lvl="1" algn="just"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AIA: projetos públicos ou privados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Avaliação ambiental estratégica (AAE): planos ou programas públicos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Avaliação de incidências ambientais (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AIncA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): legislação especial (Rede Natura 2000 ou energia),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projectos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, planos, programas ou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actividades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…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361950" lvl="1" algn="just"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suscetíveis de produzirem efeitos significativos no ambiente</a:t>
            </a:r>
            <a:endParaRPr lang="en-US" sz="2600" b="1" dirty="0">
              <a:solidFill>
                <a:srgbClr val="494F60"/>
              </a:solidFill>
              <a:cs typeface="Arial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271" name="Picture 9" descr="logo-ICJP-CIDP.png">
            <a:extLst>
              <a:ext uri="{FF2B5EF4-FFF2-40B4-BE49-F238E27FC236}">
                <a16:creationId xmlns:a16="http://schemas.microsoft.com/office/drawing/2014/main" id="{6EB2EF7D-2106-4AE7-8BC9-F936B34D46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0" y="374650"/>
            <a:ext cx="32448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A prevenção, a precaução e a avaliação de impactes ambientais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7350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19665" y="1187811"/>
            <a:ext cx="9815181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Estabelecida pela primeira vez no nível nacional nos Estados Unidos em 1969 (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National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Environmental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Policy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Act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1969).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 nível internacional: Conferência das Nações Unidas sobre o Ambiente Humano, em 1972, Estocolmo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Mas!: a Declaração de Estocolmo [1972] não se referia expressamente à AIA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Implicitamente: os princípios 14 e 15 da Declaração de Estocolmo implicam a lógica subjacente à AIA, ao salientar que o planeamento racional constitui um instrumento essencial para conciliar o desenvolvimento e as necessidades ambientais e que o planeamento deve ser aplicado aos assentamentos humanos e à urbanização com vista a evitar efeitos adversos sobre o ambiente e a obter o máximo de benefícios sociais, económicos e ambientais para todos</a:t>
            </a:r>
            <a:endParaRPr lang="en-US" sz="2600" b="1" dirty="0">
              <a:solidFill>
                <a:srgbClr val="494F60"/>
              </a:solidFill>
              <a:cs typeface="Arial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271" name="Picture 9" descr="logo-ICJP-CIDP.png">
            <a:extLst>
              <a:ext uri="{FF2B5EF4-FFF2-40B4-BE49-F238E27FC236}">
                <a16:creationId xmlns:a16="http://schemas.microsoft.com/office/drawing/2014/main" id="{6EB2EF7D-2106-4AE7-8BC9-F936B34D46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0" y="374650"/>
            <a:ext cx="32448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A prevenção, a precaução e a avaliação de impactes ambientais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8002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19665" y="1187811"/>
            <a:ext cx="9815181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361950" lvl="1" algn="just"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Hoje: Um grande número de tratados internacionais inclui disposições que exigem uma AIA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Proteção marinha: Convenção de Dumping de Londres de 1972;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Art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. 206 Convenção das Nações Unidas sobre o Direito do Mar; OSPAR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Conservação da Natureza: Acordo ASEAN sobre a Conservação da Natureza e dos Recursos Naturais; Convenção sobre a Diversidade Biológica, Protocolo sobre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Protecção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Ambiental do Tratado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Antárctico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Resíduos: Convenção de Basileia sobre o Controlo dos Movimentos Transfronteiriços de Resíduos Perigosos e sua Eliminação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Água: Convenção sobre a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Protecção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e Utilização dos Cursos de Água Transfronteiriços e dos Lagos Internacionais</a:t>
            </a:r>
            <a:endParaRPr lang="en-US" sz="2600" b="1" dirty="0">
              <a:solidFill>
                <a:srgbClr val="494F60"/>
              </a:solidFill>
              <a:cs typeface="Arial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271" name="Picture 9" descr="logo-ICJP-CIDP.png">
            <a:extLst>
              <a:ext uri="{FF2B5EF4-FFF2-40B4-BE49-F238E27FC236}">
                <a16:creationId xmlns:a16="http://schemas.microsoft.com/office/drawing/2014/main" id="{6EB2EF7D-2106-4AE7-8BC9-F936B34D46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0" y="374650"/>
            <a:ext cx="32448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A prevenção, a precaução e a avaliação de impactes ambientais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0613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19665" y="1187811"/>
            <a:ext cx="9815181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361950" lvl="1" algn="just"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 Convenção de Espoo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Adotada sob os auspícios da UNECE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Âmbito geográfico: é limitado à região da UNECE. (42 Partes, incluindo a UE)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Objetivo geral: o compromisso de todas as partes de tomar todas as medidas adequadas e eficazes para prevenir, reduzir e controlar o impacto ambiental adverso transfronteiriço significativo das atividades propostas.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As partes têm de realizar uma AIA para certas atividades dentro da sua jurisdição, se for provável que tenham um "impacto transfronteiriço adverso significativo".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Além disso, têm de notificar e consultar os Estados potencialmente afetados sobre os efeitos transfronteiriços esperados da atividade.</a:t>
            </a:r>
            <a:endParaRPr lang="en-US" sz="2600" b="1" dirty="0">
              <a:solidFill>
                <a:srgbClr val="494F60"/>
              </a:solidFill>
              <a:cs typeface="Arial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271" name="Picture 9" descr="logo-ICJP-CIDP.png">
            <a:extLst>
              <a:ext uri="{FF2B5EF4-FFF2-40B4-BE49-F238E27FC236}">
                <a16:creationId xmlns:a16="http://schemas.microsoft.com/office/drawing/2014/main" id="{6EB2EF7D-2106-4AE7-8BC9-F936B34D46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0" y="374650"/>
            <a:ext cx="32448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A prevenção, a precaução e a avaliação de impactes ambientais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4547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19665" y="1187811"/>
            <a:ext cx="9815181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 Convenção de Espoo foi implementada na UE pela Diretiva AIA (</a:t>
            </a:r>
            <a:r>
              <a:rPr lang="pt-PT" sz="2600" dirty="0">
                <a:hlinkClick r:id="rId3"/>
              </a:rPr>
              <a:t>Diretiva 2011/92/UE relativa à avaliação dos efeitos de determinados projetos públicos e privados no ambiente</a:t>
            </a:r>
            <a:r>
              <a:rPr lang="pt-PT" sz="2600" b="1" dirty="0"/>
              <a:t>)</a:t>
            </a: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Diretivas fazem parte do Direito da UE e têm de ser transpostas pelos Estados-Membros para o seu direito interno – no caso de Portugal, no RJAIA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 Diretiva fixa o regime geral e os objetivos, os Estados-Membros podem desenvolver e densificar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 Diretiva AIA vai mais longe do que Espoo, porque regula também os procedimentos de AIA que não têm efeitos transfronteiras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Objetivo: garantir um elevado nível de proteção do ambiente e a harmonização do direito aplicável</a:t>
            </a:r>
            <a:endParaRPr lang="en-US" sz="2600" b="1" dirty="0">
              <a:solidFill>
                <a:srgbClr val="494F60"/>
              </a:solidFill>
              <a:cs typeface="Arial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271" name="Picture 9" descr="logo-ICJP-CIDP.png">
            <a:extLst>
              <a:ext uri="{FF2B5EF4-FFF2-40B4-BE49-F238E27FC236}">
                <a16:creationId xmlns:a16="http://schemas.microsoft.com/office/drawing/2014/main" id="{6EB2EF7D-2106-4AE7-8BC9-F936B34D46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0" y="374650"/>
            <a:ext cx="32448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A prevenção, a precaução e a avaliação de impactes ambientais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4076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8279</TotalTime>
  <Words>2216</Words>
  <Application>Microsoft Office PowerPoint</Application>
  <PresentationFormat>Personalizados</PresentationFormat>
  <Paragraphs>156</Paragraphs>
  <Slides>21</Slides>
  <Notes>19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21</vt:i4>
      </vt:variant>
    </vt:vector>
  </HeadingPairs>
  <TitlesOfParts>
    <vt:vector size="26" baseType="lpstr">
      <vt:lpstr>Arial</vt:lpstr>
      <vt:lpstr>Calibri</vt:lpstr>
      <vt:lpstr>Courier New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Rui Tavares Lanceiro</dc:creator>
  <cp:lastModifiedBy>Rui Lanceiro</cp:lastModifiedBy>
  <cp:revision>391</cp:revision>
  <dcterms:created xsi:type="dcterms:W3CDTF">2015-03-08T09:37:28Z</dcterms:created>
  <dcterms:modified xsi:type="dcterms:W3CDTF">2023-05-05T10:49:34Z</dcterms:modified>
</cp:coreProperties>
</file>